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8" r:id="rId7"/>
    <p:sldId id="261" r:id="rId8"/>
    <p:sldId id="267" r:id="rId9"/>
    <p:sldId id="262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2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9773F-EFC0-4E42-95F4-79A9AAB37227}" type="datetimeFigureOut">
              <a:rPr lang="en-US"/>
              <a:pPr>
                <a:defRPr/>
              </a:pPr>
              <a:t>4/28/2011</a:t>
            </a:fld>
            <a:endParaRPr lang="en-US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B1C53-4344-49E4-AF6E-87387ADE82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BF086-94A9-41C2-B6D8-F5A9A84290C4}" type="datetimeFigureOut">
              <a:rPr lang="en-US"/>
              <a:pPr>
                <a:defRPr/>
              </a:pPr>
              <a:t>4/28/2011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482FDA-5E1F-4B5C-9364-BAFF0278A9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53FBB-29B5-4C76-A539-C2AF82642CC8}" type="datetimeFigureOut">
              <a:rPr lang="en-US"/>
              <a:pPr>
                <a:defRPr/>
              </a:pPr>
              <a:t>4/28/2011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C9CE1D-12F9-452A-844F-07E9B01029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6E40B-8D44-450A-AAEF-FFA94A7C0F0A}" type="datetimeFigureOut">
              <a:rPr lang="en-US"/>
              <a:pPr>
                <a:defRPr/>
              </a:pPr>
              <a:t>4/28/2011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C7C7C7-903F-43F2-8018-668B56026B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39D7A2-4232-4B13-BF22-10E5987DEED0}" type="datetimeFigureOut">
              <a:rPr lang="en-US"/>
              <a:pPr>
                <a:defRPr/>
              </a:pPr>
              <a:t>4/28/2011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8FD388-A25F-44D3-BB98-3DDBB5D6C0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1C755-D7EB-4383-AF98-5C84F1B99037}" type="datetimeFigureOut">
              <a:rPr lang="en-US"/>
              <a:pPr>
                <a:defRPr/>
              </a:pPr>
              <a:t>4/28/2011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897D0-1924-4260-96FC-12DB38763E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310DF6-E109-4A52-8648-9438D0847B08}" type="datetimeFigureOut">
              <a:rPr lang="en-US"/>
              <a:pPr>
                <a:defRPr/>
              </a:pPr>
              <a:t>4/28/2011</a:t>
            </a:fld>
            <a:endParaRPr lang="en-US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1ED709-EBB1-4B3C-A5DF-8F0E5B1372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36E039-2EF2-4360-A555-E36960793CB4}" type="datetimeFigureOut">
              <a:rPr lang="en-US"/>
              <a:pPr>
                <a:defRPr/>
              </a:pPr>
              <a:t>4/28/2011</a:t>
            </a:fld>
            <a:endParaRPr lang="en-US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5EE15-6207-4C93-857F-3A9D6BC415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52C70F-B07B-43AD-A604-53FCF2CFA813}" type="datetimeFigureOut">
              <a:rPr lang="en-US"/>
              <a:pPr>
                <a:defRPr/>
              </a:pPr>
              <a:t>4/28/2011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60D05-BB5E-4ED7-896C-6D9B7E8585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9A59D9-EEC2-48F7-A5CF-B31A39DACC31}" type="datetimeFigureOut">
              <a:rPr lang="en-US"/>
              <a:pPr>
                <a:defRPr/>
              </a:pPr>
              <a:t>4/28/2011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31E050-1635-4F1E-9B69-43A17859E4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30E415-25BD-4A6A-8853-4D02FA27849A}" type="datetimeFigureOut">
              <a:rPr lang="en-US"/>
              <a:pPr>
                <a:defRPr/>
              </a:pPr>
              <a:t>4/28/2011</a:t>
            </a:fld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1DC442-3612-498A-8C89-F070517E8D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93EFB7C-35C0-4E53-82A1-D7AA6B68F327}" type="datetimeFigureOut">
              <a:rPr lang="en-US"/>
              <a:pPr>
                <a:defRPr/>
              </a:pPr>
              <a:t>4/28/2011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7AAF45C-76E1-4A5D-8FCC-CE1121A8B5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74" r:id="rId9"/>
    <p:sldLayoutId id="2147483665" r:id="rId10"/>
    <p:sldLayoutId id="2147483664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7000" r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Who’s Crazy Here Anyway?</a:t>
            </a:r>
            <a:endParaRPr lang="en-US" dirty="0"/>
          </a:p>
        </p:txBody>
      </p:sp>
      <p:sp>
        <p:nvSpPr>
          <p:cNvPr id="13315" name="Subtitle 2"/>
          <p:cNvSpPr>
            <a:spLocks noGrp="1"/>
          </p:cNvSpPr>
          <p:nvPr>
            <p:ph type="subTitle" idx="1"/>
          </p:nvPr>
        </p:nvSpPr>
        <p:spPr>
          <a:xfrm>
            <a:off x="533400" y="4876800"/>
            <a:ext cx="7854950" cy="1752600"/>
          </a:xfrm>
        </p:spPr>
        <p:txBody>
          <a:bodyPr/>
          <a:lstStyle/>
          <a:p>
            <a:pPr marR="0"/>
            <a:r>
              <a:rPr lang="en-US" smtClean="0"/>
              <a:t>Study by D. L. Rosenhan</a:t>
            </a:r>
          </a:p>
          <a:p>
            <a:pPr marR="0"/>
            <a:r>
              <a:rPr lang="en-US" smtClean="0"/>
              <a:t>This presentation by Ingrid Godfrey </a:t>
            </a:r>
            <a:r>
              <a:rPr lang="en-US" smtClean="0">
                <a:sym typeface="Wingdings" pitchFamily="2" charset="2"/>
              </a:rPr>
              <a:t>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>
            <a:normAutofit fontScale="85000" lnSpcReduction="2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sz="4700" dirty="0" smtClean="0"/>
              <a:t>Criticisms of Rosenhan’s study…</a:t>
            </a:r>
            <a:endParaRPr lang="en-US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A guy named Spitzer argued that the method’s Rosenhan used did not invalidate diagnostic systems because…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dirty="0" smtClean="0"/>
              <a:t>-hospitals shouldn’t be difficult to be admitted to because</a:t>
            </a:r>
          </a:p>
          <a:p>
            <a:pPr marL="514350" indent="-514350" fontAlgn="auto">
              <a:spcAft>
                <a:spcPts val="0"/>
              </a:spcAft>
              <a:buClr>
                <a:schemeClr val="accent3"/>
              </a:buClr>
              <a:buFont typeface="Wingdings 2"/>
              <a:buAutoNum type="arabicPeriod"/>
              <a:defRPr/>
            </a:pPr>
            <a:r>
              <a:rPr lang="en-US" dirty="0" smtClean="0"/>
              <a:t>Who would want to be there if they didn’t need help?</a:t>
            </a:r>
          </a:p>
          <a:p>
            <a:pPr marL="514350" indent="-514350" fontAlgn="auto">
              <a:spcAft>
                <a:spcPts val="0"/>
              </a:spcAft>
              <a:buClr>
                <a:schemeClr val="accent3"/>
              </a:buClr>
              <a:buFont typeface="Wingdings 2"/>
              <a:buAutoNum type="arabicPeriod"/>
              <a:defRPr/>
            </a:pPr>
            <a:r>
              <a:rPr lang="en-US" dirty="0" smtClean="0"/>
              <a:t>Most admissions are based on patient’s own verbal reports (Ex: would doctor admit you if you said you had intestinal pain)</a:t>
            </a:r>
          </a:p>
          <a:p>
            <a:pPr marL="514350" indent="-51435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dirty="0" smtClean="0"/>
              <a:t>-Also, even though “patients” behaved normally once admitted…</a:t>
            </a:r>
          </a:p>
          <a:p>
            <a:pPr marL="514350" indent="-514350" fontAlgn="auto">
              <a:spcAft>
                <a:spcPts val="0"/>
              </a:spcAft>
              <a:buClr>
                <a:schemeClr val="accent3"/>
              </a:buClr>
              <a:buFont typeface="Wingdings 2"/>
              <a:buAutoNum type="arabicPeriod"/>
              <a:defRPr/>
            </a:pPr>
            <a:r>
              <a:rPr lang="en-US" dirty="0" smtClean="0"/>
              <a:t>Symptom variation is common in mental illness and does not mean that the staff was not competent in ignoring their normal behaviors</a:t>
            </a:r>
          </a:p>
          <a:p>
            <a:pPr marL="514350" indent="-51435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dirty="0" smtClean="0"/>
              <a:t>**All this controversy began with Rosenhan’s study and still continues today!</a:t>
            </a:r>
          </a:p>
          <a:p>
            <a:pPr marL="514350" indent="-514350" fontAlgn="auto">
              <a:spcAft>
                <a:spcPts val="0"/>
              </a:spcAft>
              <a:buClr>
                <a:schemeClr val="accent3"/>
              </a:buClr>
              <a:buFont typeface="Wingdings 2"/>
              <a:buAutoNum type="arabicPeriod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572000"/>
          </a:xfrm>
          <a:solidFill>
            <a:schemeClr val="bg1"/>
          </a:solidFill>
        </p:spPr>
        <p:txBody>
          <a:bodyPr>
            <a:normAutofit fontScale="92500" lnSpcReduction="1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sz="3900" dirty="0" smtClean="0"/>
              <a:t>RECENT APPLICATIONS…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dirty="0" smtClean="0"/>
              <a:t>*Thomas </a:t>
            </a:r>
            <a:r>
              <a:rPr lang="en-US" dirty="0" err="1" smtClean="0"/>
              <a:t>Szasz’s</a:t>
            </a:r>
            <a:r>
              <a:rPr lang="en-US" dirty="0" smtClean="0"/>
              <a:t> paper- critic of concept of mental illness as a disease.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dirty="0" smtClean="0"/>
              <a:t>-said that “crazy talk” isn’t a valid reason for concluding a person is insane and is simply because the mental professional can’t understand the patient.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dirty="0" smtClean="0"/>
              <a:t>*Another study of a case study that some real life situations, people may purposefully fabricate symptoms of mental illness.  Must be careful that criminals don’t fake mental illness to get out of jail.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dirty="0" smtClean="0"/>
              <a:t>*Survey 1999- Wahl- 1300 mental health consumers about their discrimination experiences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2895600"/>
          </a:xfrm>
          <a:solidFill>
            <a:schemeClr val="bg1"/>
          </a:solidFill>
        </p:spPr>
        <p:txBody>
          <a:bodyPr>
            <a:normAutofit fontScale="77500" lnSpcReduction="2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sz="3900" dirty="0" smtClean="0"/>
              <a:t>ON THE BRIGHT SIDE…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Things have improved since Rosenhan’s study…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dirty="0" smtClean="0"/>
              <a:t>-Increase in care in diagnostic procedures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dirty="0" smtClean="0"/>
              <a:t>-Increase in awareness of the dangers of applying labels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dirty="0" smtClean="0"/>
              <a:t>-Labels now used much more carefully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dirty="0" smtClean="0"/>
              <a:t>-with more public education, a recent study shows there has been an increase in tolerance and understanding of mental health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dirty="0" smtClean="0"/>
              <a:t>***however, we must continue to take the stigma out of diagnostic labels and stop judging people by those labels!***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990600"/>
            <a:ext cx="3810000" cy="5334000"/>
          </a:xfrm>
          <a:solidFill>
            <a:schemeClr val="bg1"/>
          </a:solidFill>
        </p:spPr>
        <p:txBody>
          <a:bodyPr>
            <a:normAutofit fontScale="85000" lnSpcReduction="1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dirty="0" smtClean="0"/>
              <a:t>BACKGROUND: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The definition of abnormality plays a major role in determining if someone is mentally ill.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b="1" dirty="0" smtClean="0"/>
              <a:t>To determine where a person’s behavior is on the scale, the following concepts are considered: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Tx/>
              <a:buChar char="-"/>
              <a:defRPr/>
            </a:pPr>
            <a:r>
              <a:rPr lang="en-US" dirty="0" smtClean="0"/>
              <a:t>Context of behavior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Tx/>
              <a:buChar char="-"/>
              <a:defRPr/>
            </a:pPr>
            <a:r>
              <a:rPr lang="en-US" dirty="0" smtClean="0"/>
              <a:t>Persistence of behavior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Tx/>
              <a:buChar char="-"/>
              <a:defRPr/>
            </a:pPr>
            <a:r>
              <a:rPr lang="en-US" dirty="0" smtClean="0"/>
              <a:t>Social deviance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Tx/>
              <a:buChar char="-"/>
              <a:defRPr/>
            </a:pPr>
            <a:r>
              <a:rPr lang="en-US" dirty="0" smtClean="0"/>
              <a:t>Subjective distress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Tx/>
              <a:buChar char="-"/>
              <a:defRPr/>
            </a:pPr>
            <a:r>
              <a:rPr lang="en-US" dirty="0" smtClean="0"/>
              <a:t>Psychological handicap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Tx/>
              <a:buChar char="-"/>
              <a:defRPr/>
            </a:pPr>
            <a:r>
              <a:rPr lang="en-US" dirty="0" smtClean="0"/>
              <a:t>Effect on functioning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Tx/>
              <a:buChar char="-"/>
              <a:defRPr/>
            </a:pPr>
            <a:endParaRPr lang="en-US" dirty="0" smtClean="0"/>
          </a:p>
        </p:txBody>
      </p:sp>
      <p:pic>
        <p:nvPicPr>
          <p:cNvPr id="14339" name="Picture 3" descr="AA- 11_AdultsSuffering-207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38600" y="1600200"/>
            <a:ext cx="5105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5" descr="AA-arrow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182027">
            <a:off x="4195763" y="223838"/>
            <a:ext cx="4014787" cy="114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3" descr="AA- mental illness heads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08463" y="381000"/>
            <a:ext cx="4935537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81000"/>
            <a:ext cx="4419600" cy="6248400"/>
          </a:xfrm>
          <a:solidFill>
            <a:schemeClr val="bg1"/>
          </a:solidFill>
        </p:spPr>
        <p:txBody>
          <a:bodyPr>
            <a:normAutofit fontScale="92500" lnSpcReduction="2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dirty="0" smtClean="0"/>
              <a:t>QUESTIONS TO ANSWER…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1. Are mental health professionals truly able to tell and make judgments between the mentally ill and the mentally healthy?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2. What are the consequences of mistakes in judgments?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3. Are the characteristics that result in psychological diagnoses in the patients themselves or just in the situations where the observers find the patients?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4. If mental health professionals have received correct/enough training they should be able t tell the difference between a sane person and an insane person?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>
            <a:normAutofit fontScale="77500" lnSpcReduction="2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sz="7000" dirty="0" smtClean="0"/>
              <a:t>METHODS…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8 subjects including Rosenhan to become “patients”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Presented themselves for admission to different psychiatric hospitals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Each…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dirty="0" smtClean="0"/>
              <a:t>-called hospital and made appointment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dirty="0" smtClean="0"/>
              <a:t>-when interviewed said that they were hearing voices that said “hollow”, “thud” and “empty”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dirty="0" smtClean="0"/>
              <a:t>-normal except for those “voices”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dirty="0" smtClean="0"/>
              <a:t>-gave truthful information to interviewer about life (except names and occupations)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dirty="0" smtClean="0"/>
              <a:t>-all admitted and all but one diagnosed with schizophrenia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dirty="0" smtClean="0"/>
              <a:t>-once inside, no symptoms, model patients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5" descr="AA convo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44725" y="4737100"/>
            <a:ext cx="6899275" cy="212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3886200" cy="5486400"/>
          </a:xfrm>
          <a:solidFill>
            <a:schemeClr val="bg1"/>
          </a:solidFill>
        </p:spPr>
        <p:txBody>
          <a:bodyPr>
            <a:normAutofit fontScale="92500" lnSpcReduction="1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sz="4000" dirty="0" smtClean="0"/>
              <a:t>RESULTS…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dirty="0" smtClean="0"/>
              <a:t>-Average length of stay- 19 days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dirty="0" smtClean="0"/>
              <a:t>-None detected by staff to not be true patients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dirty="0" smtClean="0"/>
              <a:t>-“Schizophrenia in remission”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dirty="0" smtClean="0"/>
              <a:t>-However, some true patients did notice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dirty="0" smtClean="0"/>
              <a:t>-Contact between patients and between patient and staff- minimal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dirty="0" smtClean="0"/>
              <a:t>-Pills prescribed- total of 2,100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3" descr="AA staff interactio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914400"/>
            <a:ext cx="8785225" cy="50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6553200" cy="2057400"/>
          </a:xfrm>
          <a:solidFill>
            <a:schemeClr val="bg1"/>
          </a:solidFill>
        </p:spPr>
        <p:txBody>
          <a:bodyPr>
            <a:normAutofit fontScale="85000" lnSpcReduction="2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dirty="0" smtClean="0"/>
              <a:t>Why Those Results?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“if they’re here, they must be crazy”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Stickiness of diagnostic label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Tx/>
              <a:buChar char="-"/>
              <a:defRPr/>
            </a:pPr>
            <a:r>
              <a:rPr lang="en-US" dirty="0" smtClean="0"/>
              <a:t>Staff tended to ignore situational pressures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Tx/>
              <a:buChar char="-"/>
              <a:defRPr/>
            </a:pPr>
            <a:r>
              <a:rPr lang="en-US" dirty="0" smtClean="0"/>
              <a:t>Pseudo patients history reflected differently based on diagnosis</a:t>
            </a:r>
            <a:endParaRPr lang="en-US" dirty="0"/>
          </a:p>
        </p:txBody>
      </p:sp>
      <p:pic>
        <p:nvPicPr>
          <p:cNvPr id="19459" name="Picture 3" descr="AA- look closer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19625" y="2230438"/>
            <a:ext cx="4524375" cy="462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 descr="AA- stigma.bmp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609600"/>
            <a:ext cx="8077200" cy="560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667000"/>
            <a:ext cx="8229600" cy="3017838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dirty="0" smtClean="0"/>
              <a:t>MORE FINDINGS…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It appeared that sane could not be distinguished from insane in mental hospital settings.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Danger of diagnostic labels is that once the person has a label, all aspects of their behaviors and personalities are seen through glasses tinted with knowledge of that diagnosis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221</TotalTime>
  <Words>571</Words>
  <Application>Microsoft Office PowerPoint</Application>
  <PresentationFormat>On-screen Show (4:3)</PresentationFormat>
  <Paragraphs>62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Design Template</vt:lpstr>
      </vt:variant>
      <vt:variant>
        <vt:i4>4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Constantia</vt:lpstr>
      <vt:lpstr>Arial</vt:lpstr>
      <vt:lpstr>Calibri</vt:lpstr>
      <vt:lpstr>Wingdings 2</vt:lpstr>
      <vt:lpstr>Wingdings</vt:lpstr>
      <vt:lpstr>Flow</vt:lpstr>
      <vt:lpstr>Flow</vt:lpstr>
      <vt:lpstr>Flow</vt:lpstr>
      <vt:lpstr>Flow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Who’s Crazy Here Anyway?</dc:title>
  <dc:creator>Ingrid Godfrey</dc:creator>
  <cp:lastModifiedBy>lfailla</cp:lastModifiedBy>
  <cp:revision>23</cp:revision>
  <dcterms:created xsi:type="dcterms:W3CDTF">2011-03-02T20:56:39Z</dcterms:created>
  <dcterms:modified xsi:type="dcterms:W3CDTF">2011-04-28T17:30:36Z</dcterms:modified>
</cp:coreProperties>
</file>